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739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0" r:id="rId3"/>
    <p:sldId id="351" r:id="rId4"/>
    <p:sldId id="366" r:id="rId5"/>
    <p:sldId id="367" r:id="rId6"/>
    <p:sldId id="368" r:id="rId7"/>
    <p:sldId id="369" r:id="rId8"/>
    <p:sldId id="371" r:id="rId9"/>
    <p:sldId id="372" r:id="rId10"/>
    <p:sldId id="389" r:id="rId11"/>
    <p:sldId id="374" r:id="rId12"/>
    <p:sldId id="375" r:id="rId13"/>
    <p:sldId id="376" r:id="rId14"/>
    <p:sldId id="377" r:id="rId15"/>
    <p:sldId id="378" r:id="rId16"/>
    <p:sldId id="379" r:id="rId17"/>
    <p:sldId id="380" r:id="rId18"/>
    <p:sldId id="382" r:id="rId19"/>
    <p:sldId id="383" r:id="rId20"/>
    <p:sldId id="384" r:id="rId21"/>
    <p:sldId id="385" r:id="rId22"/>
    <p:sldId id="386" r:id="rId23"/>
    <p:sldId id="387" r:id="rId24"/>
    <p:sldId id="388" r:id="rId25"/>
  </p:sldIdLst>
  <p:sldSz cx="12192000" cy="6858000"/>
  <p:notesSz cx="7010400" cy="9296400"/>
  <p:defaultTextStyle>
    <a:defPPr>
      <a:defRPr lang="es-MX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0548"/>
    <a:srgbClr val="873230"/>
    <a:srgbClr val="DE172A"/>
    <a:srgbClr val="8D3736"/>
    <a:srgbClr val="F6DBBC"/>
    <a:srgbClr val="8B261A"/>
    <a:srgbClr val="FAEAD9"/>
    <a:srgbClr val="DA0547"/>
    <a:srgbClr val="863430"/>
    <a:srgbClr val="88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98" autoAdjust="0"/>
    <p:restoredTop sz="95596" autoAdjust="0"/>
  </p:normalViewPr>
  <p:slideViewPr>
    <p:cSldViewPr showGuides="1">
      <p:cViewPr varScale="1">
        <p:scale>
          <a:sx n="79" d="100"/>
          <a:sy n="79" d="100"/>
        </p:scale>
        <p:origin x="204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2905285415104601E-2"/>
          <c:y val="2.8736512917751658E-2"/>
          <c:w val="0.95418942916979077"/>
          <c:h val="0.77313417853376309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2° Trimestre </c:v>
                </c:pt>
              </c:strCache>
            </c:strRef>
          </c:tx>
          <c:dPt>
            <c:idx val="0"/>
            <c:bubble3D val="0"/>
            <c:explosion val="4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668-40E1-93A1-79F2D45B73CE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668-40E1-93A1-79F2D45B73CE}"/>
              </c:ext>
            </c:extLst>
          </c:dPt>
          <c:dLbls>
            <c:dLbl>
              <c:idx val="0"/>
              <c:layout>
                <c:manualLayout>
                  <c:x val="-0.269526804100503"/>
                  <c:y val="-0.12420060965448283"/>
                </c:manualLayout>
              </c:layout>
              <c:tx>
                <c:rich>
                  <a:bodyPr/>
                  <a:lstStyle/>
                  <a:p>
                    <a:fld id="{E7DEC8DD-27C6-4874-AFCC-06B74CF7F6D6}" type="VALUE">
                      <a:rPr lang="en-US" b="1">
                        <a:solidFill>
                          <a:schemeClr val="tx1"/>
                        </a:solidFill>
                      </a:rPr>
                      <a:pPr/>
                      <a:t>[VALOR]</a:t>
                    </a:fld>
                    <a:endParaRPr lang="es-MX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668-40E1-93A1-79F2D45B73CE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26364255173187701"/>
                  <c:y val="-0.1214448394622819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7E16FB7-72DC-42D4-8BE5-DF1F6982A3E5}" type="VALUE">
                      <a:rPr lang="en-US" b="1" dirty="0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[VALOR]</a:t>
                    </a:fld>
                    <a:endParaRPr lang="es-MX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668-40E1-93A1-79F2D45B73CE}"/>
                </c:ext>
                <c:ext xmlns:c15="http://schemas.microsoft.com/office/drawing/2012/chart" uri="{CE6537A1-D6FC-4f65-9D91-7224C49458BB}">
                  <c15:layout>
                    <c:manualLayout>
                      <c:w val="0.1372774545027737"/>
                      <c:h val="7.608681500666592E-2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Auditoria Superior del Estado </c:v>
                </c:pt>
                <c:pt idx="1">
                  <c:v>Congreso del Estado </c:v>
                </c:pt>
              </c:strCache>
            </c:strRef>
          </c:cat>
          <c:val>
            <c:numRef>
              <c:f>Hoja1!$B$2:$B$3</c:f>
              <c:numCache>
                <c:formatCode>0.00%</c:formatCode>
                <c:ptCount val="2"/>
                <c:pt idx="0">
                  <c:v>1</c:v>
                </c:pt>
                <c:pt idx="1">
                  <c:v>0.99399999999999999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668-40E1-93A1-79F2D45B73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999977455281425E-2"/>
          <c:y val="0.9260333629648505"/>
          <c:w val="0.89999989479131326"/>
          <c:h val="7.39666370351495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4166479771881567E-2"/>
                  <c:y val="6.7526175887748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DCB-4062-BF65-185FB03A6A7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7585385226370168E-2"/>
                  <c:y val="7.4634175008325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DCB-4062-BF65-185FB03A6A7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3613979348689507E-2"/>
                  <c:y val="0.106620250011893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DCB-4062-BF65-185FB03A6A7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1556791104050837E-2"/>
                  <c:y val="8.5296200009514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DCB-4062-BF65-185FB03A6A7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7513899920571885E-2"/>
                  <c:y val="0.113728266679352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DCB-4062-BF65-185FB03A6A7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3542494042891182E-2"/>
                  <c:y val="8.1742191675784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DCB-4062-BF65-185FB03A6A7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765687053216839E-2"/>
                  <c:y val="8.5296200009514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FDCB-4062-BF65-185FB03A6A7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1771247021445591E-2"/>
                  <c:y val="-7.1080166674595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DCB-4062-BF65-185FB03A6A7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Instituto Municipal de Transporte Saltillo </c:v>
                </c:pt>
                <c:pt idx="1">
                  <c:v>Dirección de Pensiones Saltillo</c:v>
                </c:pt>
                <c:pt idx="2">
                  <c:v>Insituto Municipal de la Mujer de Torreón</c:v>
                </c:pt>
                <c:pt idx="3">
                  <c:v>Instituto Municipal de Planeación y Competitividad Torreón</c:v>
                </c:pt>
                <c:pt idx="4">
                  <c:v>Instituto Municipal de Planeación Saltillo</c:v>
                </c:pt>
                <c:pt idx="5">
                  <c:v>DIF Torreón</c:v>
                </c:pt>
                <c:pt idx="6">
                  <c:v>Insituto Municipal de Cultura de Torreón</c:v>
                </c:pt>
                <c:pt idx="7">
                  <c:v>Instituto Municipal del Deporte Torreón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94.44</c:v>
                </c:pt>
                <c:pt idx="1">
                  <c:v>98.41</c:v>
                </c:pt>
                <c:pt idx="2">
                  <c:v>99.21</c:v>
                </c:pt>
                <c:pt idx="3">
                  <c:v>92.86</c:v>
                </c:pt>
                <c:pt idx="4">
                  <c:v>100</c:v>
                </c:pt>
                <c:pt idx="5">
                  <c:v>97.62</c:v>
                </c:pt>
                <c:pt idx="6">
                  <c:v>92.06</c:v>
                </c:pt>
                <c:pt idx="7">
                  <c:v>96.03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FDCB-4062-BF65-185FB03A6A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65781296"/>
        <c:axId val="-265769328"/>
      </c:lineChart>
      <c:catAx>
        <c:axId val="-265781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265769328"/>
        <c:crosses val="autoZero"/>
        <c:auto val="1"/>
        <c:lblAlgn val="ctr"/>
        <c:lblOffset val="100"/>
        <c:noMultiLvlLbl val="0"/>
      </c:catAx>
      <c:valAx>
        <c:axId val="-265769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265781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8.4379828991350561E-2"/>
                  <c:y val="-3.10078541179040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84F-451A-989F-F6924ABD9E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7325466389277389E-2"/>
                  <c:y val="5.4406466858322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84F-451A-989F-F6924ABD9E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1976399167831769E-2"/>
                  <c:y val="2.5389684533883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84F-451A-989F-F6924ABD9E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4650932778554619E-2"/>
                  <c:y val="0.116067129297753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84F-451A-989F-F6924ABD9EA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SUTGE</c:v>
                </c:pt>
                <c:pt idx="1">
                  <c:v>SNTE 35</c:v>
                </c:pt>
                <c:pt idx="2">
                  <c:v>SNTE 38</c:v>
                </c:pt>
                <c:pt idx="3">
                  <c:v>Sindicato DIF</c:v>
                </c:pt>
                <c:pt idx="4">
                  <c:v>Sindicato Unico de Empleados al Servicio R. Aytoo. Torreón</c:v>
                </c:pt>
                <c:pt idx="5">
                  <c:v>Sindicato Unico de Trabajadores al servicio del Municipio de San Pedro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63.79</c:v>
                </c:pt>
                <c:pt idx="1">
                  <c:v>24.14</c:v>
                </c:pt>
                <c:pt idx="2">
                  <c:v>55.17</c:v>
                </c:pt>
                <c:pt idx="3">
                  <c:v>50</c:v>
                </c:pt>
                <c:pt idx="4">
                  <c:v>100</c:v>
                </c:pt>
                <c:pt idx="5">
                  <c:v>89.66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984F-451A-989F-F6924ABD9E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65782928"/>
        <c:axId val="-265775312"/>
      </c:lineChart>
      <c:catAx>
        <c:axId val="-265782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265775312"/>
        <c:crosses val="autoZero"/>
        <c:auto val="1"/>
        <c:lblAlgn val="ctr"/>
        <c:lblOffset val="100"/>
        <c:noMultiLvlLbl val="0"/>
      </c:catAx>
      <c:valAx>
        <c:axId val="-265775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265782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2do. Trimestre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3491081014472637E-2"/>
                  <c:y val="0.107578939549237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CC8-4A39-A849-7E7C657DBAF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994054009648424E-3"/>
                  <c:y val="-7.0340075859116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CC8-4A39-A849-7E7C657DBAF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7988108019296848E-2"/>
                  <c:y val="8.2753030422489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CC8-4A39-A849-7E7C657DBAF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6982162028945274E-2"/>
                  <c:y val="0.153093106281606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CC8-4A39-A849-7E7C657DBAF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1242567512060531E-2"/>
                  <c:y val="-6.62024243379920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CC8-4A39-A849-7E7C657DBAF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9703918574775287E-2"/>
                  <c:y val="9.930363650698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CC8-4A39-A849-7E7C657DBAF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CRIT</c:v>
                </c:pt>
                <c:pt idx="1">
                  <c:v>Teatro Nazas</c:v>
                </c:pt>
                <c:pt idx="2">
                  <c:v>Artesénica</c:v>
                </c:pt>
                <c:pt idx="3">
                  <c:v>Cluster</c:v>
                </c:pt>
                <c:pt idx="4">
                  <c:v>Arocena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100</c:v>
                </c:pt>
                <c:pt idx="1">
                  <c:v>90</c:v>
                </c:pt>
                <c:pt idx="2">
                  <c:v>66.67</c:v>
                </c:pt>
                <c:pt idx="3">
                  <c:v>96.67</c:v>
                </c:pt>
                <c:pt idx="4">
                  <c:v>96.67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8CC8-4A39-A849-7E7C657DBA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65781840"/>
        <c:axId val="-265774768"/>
      </c:lineChart>
      <c:catAx>
        <c:axId val="-265781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265774768"/>
        <c:crosses val="autoZero"/>
        <c:auto val="1"/>
        <c:lblAlgn val="ctr"/>
        <c:lblOffset val="100"/>
        <c:noMultiLvlLbl val="0"/>
      </c:catAx>
      <c:valAx>
        <c:axId val="-265774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265781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2° Trimestre 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A9E-4080-B253-30D295D4F272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A9E-4080-B253-30D295D4F272}"/>
              </c:ext>
            </c:extLst>
          </c:dPt>
          <c:cat>
            <c:strRef>
              <c:f>Hoja1!$A$2:$A$3</c:f>
              <c:strCache>
                <c:ptCount val="2"/>
                <c:pt idx="0">
                  <c:v>Poder Judicial </c:v>
                </c:pt>
                <c:pt idx="1">
                  <c:v>Tribunal de Conciliación y Arbitraje</c:v>
                </c:pt>
              </c:strCache>
            </c:strRef>
          </c:cat>
          <c:val>
            <c:numRef>
              <c:f>Hoja1!$B$2:$B$3</c:f>
              <c:numCache>
                <c:formatCode>0.00%</c:formatCode>
                <c:ptCount val="2"/>
                <c:pt idx="0">
                  <c:v>0.99429999999999996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A9E-4080-B253-30D295D4F2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0925158642503774E-2"/>
                  <c:y val="-0.12690013000504818"/>
                </c:manualLayout>
              </c:layout>
              <c:tx>
                <c:rich>
                  <a:bodyPr/>
                  <a:lstStyle/>
                  <a:p>
                    <a:fld id="{D1BD11DF-40B6-45EA-8281-47568079E95F}" type="VALUE">
                      <a:rPr lang="en-US" sz="1100"/>
                      <a:pPr/>
                      <a:t>[VALOR]</a:t>
                    </a:fld>
                    <a:endParaRPr lang="es-MX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45B-4548-8636-3B168BE41D4E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3.0925158642503812E-2"/>
                  <c:y val="-9.8392332625809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45B-4548-8636-3B168BE41D4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092515864250385E-2"/>
                  <c:y val="-0.126900130005048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45B-4548-8636-3B168BE41D4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092515864250385E-2"/>
                  <c:y val="-0.126900130005048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45B-4548-8636-3B168BE41D4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092515864250385E-2"/>
                  <c:y val="-0.126900130005048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45B-4548-8636-3B168BE41D4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0925158642503774E-2"/>
                  <c:y val="-0.126900130005048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45B-4548-8636-3B168BE41D4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8.1008972859224794E-3"/>
                  <c:y val="-6.92047862128379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C45B-4548-8636-3B168BE41D4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Secretaría de Salud</c:v>
                </c:pt>
                <c:pt idx="1">
                  <c:v>Secretaría de Economía y Turismo</c:v>
                </c:pt>
                <c:pt idx="2">
                  <c:v>Secretaría de Desarrollo Rural</c:v>
                </c:pt>
                <c:pt idx="3">
                  <c:v>Despacho del Titular del Ejecutivo</c:v>
                </c:pt>
                <c:pt idx="4">
                  <c:v>Secretaría de Infraestructura y Transporte</c:v>
                </c:pt>
                <c:pt idx="5">
                  <c:v>Secretaría de Seguridad Pública</c:v>
                </c:pt>
                <c:pt idx="6">
                  <c:v>Secretarí del Trabajo</c:v>
                </c:pt>
              </c:strCache>
            </c:strRef>
          </c:cat>
          <c:val>
            <c:numRef>
              <c:f>Hoja1!$B$2:$B$8</c:f>
              <c:numCache>
                <c:formatCode>0.00%</c:formatCode>
                <c:ptCount val="7"/>
                <c:pt idx="0">
                  <c:v>0.97299999999999998</c:v>
                </c:pt>
                <c:pt idx="1">
                  <c:v>0.99239999999999995</c:v>
                </c:pt>
                <c:pt idx="2">
                  <c:v>0.94699999999999995</c:v>
                </c:pt>
                <c:pt idx="3">
                  <c:v>0.98480000000000001</c:v>
                </c:pt>
                <c:pt idx="4">
                  <c:v>0.99239999999999995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C45B-4548-8636-3B168BE41D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65784016"/>
        <c:axId val="-265779120"/>
      </c:lineChart>
      <c:catAx>
        <c:axId val="-265784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265779120"/>
        <c:crosses val="autoZero"/>
        <c:auto val="1"/>
        <c:lblAlgn val="ctr"/>
        <c:lblOffset val="100"/>
        <c:noMultiLvlLbl val="0"/>
      </c:catAx>
      <c:valAx>
        <c:axId val="-265779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265784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3068951483968486E-2"/>
                  <c:y val="6.323539937573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3C7-4589-83C2-BA5F62831FA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3839568617191363E-2"/>
                  <c:y val="-7.50920367586878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3C7-4589-83C2-BA5F62831FA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2298334350745617E-2"/>
                  <c:y val="7.5092036758687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3C7-4589-83C2-BA5F62831FA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2459666870149128"/>
                  <c:y val="-3.95221246098357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3C7-4589-83C2-BA5F62831FA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9220371500828461E-3"/>
                  <c:y val="-5.13787619927864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3C7-4589-83C2-BA5F62831FA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7.3835062934217113E-2"/>
                  <c:y val="4.4990211815545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3C7-4589-83C2-BA5F62831FA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5380802883637102E-2"/>
                  <c:y val="7.60032889065965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33C7-4589-83C2-BA5F62831FA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2302840033720116E-2"/>
                  <c:y val="7.6310247137291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3C7-4589-83C2-BA5F62831FA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Servicios de Salud</c:v>
                </c:pt>
                <c:pt idx="1">
                  <c:v>Juntas Locales de Conciliación y Arbitraje</c:v>
                </c:pt>
                <c:pt idx="2">
                  <c:v>Sistema para el Desarrollo Integral de la Familia</c:v>
                </c:pt>
                <c:pt idx="3">
                  <c:v>Registro Civil</c:v>
                </c:pt>
                <c:pt idx="4">
                  <c:v>Jefatura de la Oficina del Ejecutivo</c:v>
                </c:pt>
                <c:pt idx="5">
                  <c:v>Periodico Oficial</c:v>
                </c:pt>
                <c:pt idx="6">
                  <c:v>Centro de Empoderamiento y Justicia de la Mujer</c:v>
                </c:pt>
                <c:pt idx="7">
                  <c:v>Instituto Coahuilense de las Mujeres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100</c:v>
                </c:pt>
                <c:pt idx="1">
                  <c:v>98.7</c:v>
                </c:pt>
                <c:pt idx="2">
                  <c:v>96.97</c:v>
                </c:pt>
                <c:pt idx="3">
                  <c:v>96.97</c:v>
                </c:pt>
                <c:pt idx="4">
                  <c:v>99.24</c:v>
                </c:pt>
                <c:pt idx="5">
                  <c:v>99.24</c:v>
                </c:pt>
                <c:pt idx="6">
                  <c:v>98.48</c:v>
                </c:pt>
                <c:pt idx="7">
                  <c:v>100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33C7-4589-83C2-BA5F62831F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65771504"/>
        <c:axId val="-265782384"/>
      </c:lineChart>
      <c:catAx>
        <c:axId val="-265771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265782384"/>
        <c:crosses val="autoZero"/>
        <c:auto val="1"/>
        <c:lblAlgn val="ctr"/>
        <c:lblOffset val="100"/>
        <c:noMultiLvlLbl val="0"/>
      </c:catAx>
      <c:valAx>
        <c:axId val="-265782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265771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8375577316806"/>
          <c:y val="8.25419115390192E-2"/>
          <c:w val="0.80486150889439412"/>
          <c:h val="0.38072004345196214"/>
        </c:manualLayout>
      </c:layout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9621953982025087E-2"/>
                  <c:y val="-6.81482660118743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B4D-4ECC-96E6-FD5D0903A14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511244782325777E-2"/>
                  <c:y val="-0.13320631922731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B4D-4ECC-96E6-FD5D0903A14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3524781517782374E-2"/>
                  <c:y val="-5.4950464057785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B4D-4ECC-96E6-FD5D0903A14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1030664702478946"/>
                  <c:y val="-6.279551801212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B4D-4ECC-96E6-FD5D0903A14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2892579035229859"/>
                  <c:y val="2.9606879838210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B4D-4ECC-96E6-FD5D0903A14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8.3568817028988204E-2"/>
                  <c:y val="-0.105537943994923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B4D-4ECC-96E6-FD5D0903A14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8258996212878776E-2"/>
                  <c:y val="8.880056310278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CB4D-4ECC-96E6-FD5D0903A14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5239683014593296E-2"/>
                  <c:y val="-7.2356014380045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B4D-4ECC-96E6-FD5D0903A14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Universidad Autónoma de Coahuila</c:v>
                </c:pt>
                <c:pt idx="1">
                  <c:v>Instituto Tecnologico de la Región Carbonífera</c:v>
                </c:pt>
                <c:pt idx="2">
                  <c:v>Universidad Teconológico de Torreón</c:v>
                </c:pt>
                <c:pt idx="3">
                  <c:v>Instituto Tecnológico Superior de San Pedro</c:v>
                </c:pt>
                <c:pt idx="4">
                  <c:v>Universidad Politécnica de la Región Laguna</c:v>
                </c:pt>
                <c:pt idx="5">
                  <c:v>Instituto Tecnológico Superior de Monclova</c:v>
                </c:pt>
                <c:pt idx="6">
                  <c:v>Universidad Tecnológico de la Región Centro de Coahuila</c:v>
                </c:pt>
                <c:pt idx="7">
                  <c:v>Universidad Tecnológico de la Región Carbonífera</c:v>
                </c:pt>
              </c:strCache>
            </c:strRef>
          </c:cat>
          <c:val>
            <c:numRef>
              <c:f>Hoja1!$B$2:$B$9</c:f>
              <c:numCache>
                <c:formatCode>0.00%</c:formatCode>
                <c:ptCount val="8"/>
                <c:pt idx="0">
                  <c:v>0.9718</c:v>
                </c:pt>
                <c:pt idx="1">
                  <c:v>0.98650000000000004</c:v>
                </c:pt>
                <c:pt idx="2">
                  <c:v>1</c:v>
                </c:pt>
                <c:pt idx="3">
                  <c:v>0.99319999999999997</c:v>
                </c:pt>
                <c:pt idx="4">
                  <c:v>0.98650000000000004</c:v>
                </c:pt>
                <c:pt idx="5">
                  <c:v>0.97970000000000002</c:v>
                </c:pt>
                <c:pt idx="6">
                  <c:v>0.95950000000000002</c:v>
                </c:pt>
                <c:pt idx="7">
                  <c:v>0.97299999999999998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CB4D-4ECC-96E6-FD5D0903A1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65780752"/>
        <c:axId val="-265769872"/>
      </c:lineChart>
      <c:catAx>
        <c:axId val="-265780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265769872"/>
        <c:crosses val="autoZero"/>
        <c:auto val="1"/>
        <c:lblAlgn val="ctr"/>
        <c:lblOffset val="100"/>
        <c:noMultiLvlLbl val="0"/>
      </c:catAx>
      <c:valAx>
        <c:axId val="-265769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265780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5176877893798237"/>
          <c:y val="0.93316277615244392"/>
          <c:w val="0.44823122106201763"/>
          <c:h val="6.68372238475560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0373693418268096E-2"/>
                  <c:y val="-8.5138310201634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98B-40F8-9F6D-A9F0AAC01C2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1474628655718311"/>
                  <c:y val="9.19493750177650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98B-40F8-9F6D-A9F0AAC01C2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1372042999238373E-2"/>
                  <c:y val="6.4705115753242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98B-40F8-9F6D-A9F0AAC01C2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0412163039448094"/>
                  <c:y val="-6.1299583345176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98B-40F8-9F6D-A9F0AAC01C2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5154894054981546"/>
                  <c:y val="1.85428828499462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98B-40F8-9F6D-A9F0AAC01C2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0184921582787097"/>
                  <c:y val="-0.163527914744711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98B-40F8-9F6D-A9F0AAC01C2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6.5872868208753238E-2"/>
                  <c:y val="5.7894050937111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398B-40F8-9F6D-A9F0AAC01C2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Abasolo</c:v>
                </c:pt>
                <c:pt idx="1">
                  <c:v>Acuña</c:v>
                </c:pt>
                <c:pt idx="2">
                  <c:v>Allende</c:v>
                </c:pt>
                <c:pt idx="3">
                  <c:v>Arteaga</c:v>
                </c:pt>
                <c:pt idx="4">
                  <c:v>Candela</c:v>
                </c:pt>
                <c:pt idx="5">
                  <c:v>Castaños</c:v>
                </c:pt>
                <c:pt idx="6">
                  <c:v>Cuatro Ciénegas</c:v>
                </c:pt>
              </c:strCache>
            </c:strRef>
          </c:cat>
          <c:val>
            <c:numRef>
              <c:f>Hoja1!$B$2:$B$8</c:f>
              <c:numCache>
                <c:formatCode>0.00%</c:formatCode>
                <c:ptCount val="7"/>
                <c:pt idx="0">
                  <c:v>0.95979999999999999</c:v>
                </c:pt>
                <c:pt idx="1">
                  <c:v>0.71260000000000001</c:v>
                </c:pt>
                <c:pt idx="2">
                  <c:v>0.95979999999999999</c:v>
                </c:pt>
                <c:pt idx="3">
                  <c:v>0.98280000000000001</c:v>
                </c:pt>
                <c:pt idx="4">
                  <c:v>0.81030000000000002</c:v>
                </c:pt>
                <c:pt idx="5">
                  <c:v>0.90800000000000003</c:v>
                </c:pt>
                <c:pt idx="6">
                  <c:v>0.80459999999999998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398B-40F8-9F6D-A9F0AAC01C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65777488"/>
        <c:axId val="-265770960"/>
      </c:lineChart>
      <c:catAx>
        <c:axId val="-265777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265770960"/>
        <c:crosses val="autoZero"/>
        <c:auto val="1"/>
        <c:lblAlgn val="ctr"/>
        <c:lblOffset val="100"/>
        <c:noMultiLvlLbl val="0"/>
      </c:catAx>
      <c:valAx>
        <c:axId val="-265770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265777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6062732643003621E-2"/>
                  <c:y val="-3.28890974454753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0E0-4436-B4AD-E0A1ED887B2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21254652860072E-2"/>
                  <c:y val="-8.55116533582358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0E0-4436-B4AD-E0A1ED887B2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895471464945718E-2"/>
                  <c:y val="0.101956202080973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0E0-4436-B4AD-E0A1ED887B2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8432071974185943E-2"/>
                  <c:y val="4.9333646168212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0E0-4436-B4AD-E0A1ED887B2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4216035987092883E-2"/>
                  <c:y val="8.55116533582357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0E0-4436-B4AD-E0A1ED887B2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ICAI</c:v>
                </c:pt>
                <c:pt idx="1">
                  <c:v>CDHEC</c:v>
                </c:pt>
                <c:pt idx="2">
                  <c:v>Tribunal Electoral</c:v>
                </c:pt>
                <c:pt idx="3">
                  <c:v>COCCAM</c:v>
                </c:pt>
                <c:pt idx="4">
                  <c:v>IEC</c:v>
                </c:pt>
                <c:pt idx="5">
                  <c:v>Tribunal de Justicia Administrativa</c:v>
                </c:pt>
                <c:pt idx="6">
                  <c:v>Fiscalía General </c:v>
                </c:pt>
              </c:strCache>
            </c:strRef>
          </c:cat>
          <c:val>
            <c:numRef>
              <c:f>Hoja1!$B$2:$B$8</c:f>
              <c:numCache>
                <c:formatCode>0.00%</c:formatCode>
                <c:ptCount val="7"/>
                <c:pt idx="0">
                  <c:v>1</c:v>
                </c:pt>
                <c:pt idx="1">
                  <c:v>1</c:v>
                </c:pt>
                <c:pt idx="2">
                  <c:v>0.98099999999999998</c:v>
                </c:pt>
                <c:pt idx="3">
                  <c:v>0.9919</c:v>
                </c:pt>
                <c:pt idx="4" formatCode="0%">
                  <c:v>1</c:v>
                </c:pt>
                <c:pt idx="5">
                  <c:v>0.98099999999999998</c:v>
                </c:pt>
                <c:pt idx="6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30E0-4436-B4AD-E0A1ED887B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65779664"/>
        <c:axId val="-265773136"/>
      </c:lineChart>
      <c:catAx>
        <c:axId val="-265779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265773136"/>
        <c:crosses val="autoZero"/>
        <c:auto val="1"/>
        <c:lblAlgn val="ctr"/>
        <c:lblOffset val="100"/>
        <c:noMultiLvlLbl val="0"/>
      </c:catAx>
      <c:valAx>
        <c:axId val="-265773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265779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6502988574312239E-2"/>
                  <c:y val="6.9676126709602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71A-48B9-B963-3D4C5557986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4958077406005376E-2"/>
                  <c:y val="0.101030383728923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71A-48B9-B963-3D4C5557986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1706583118849337E-2"/>
                  <c:y val="6.27085140386422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71A-48B9-B963-3D4C5557986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9592810910925971E-2"/>
                  <c:y val="0.111481802735364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71A-48B9-B963-3D4C5557986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3409485004237939E-2"/>
                  <c:y val="5.3012214912628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71A-48B9-B963-3D4C5557986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8047899742619185E-2"/>
                  <c:y val="5.57409013676820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71A-48B9-B963-3D4C5557986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9592810910925971E-2"/>
                  <c:y val="8.3611352051523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71A-48B9-B963-3D4C5557986A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2682633247539703E-2"/>
                  <c:y val="6.9676126709602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71A-48B9-B963-3D4C5557986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UDC</c:v>
                </c:pt>
                <c:pt idx="1">
                  <c:v>PRI</c:v>
                </c:pt>
                <c:pt idx="2">
                  <c:v>PAN</c:v>
                </c:pt>
                <c:pt idx="3">
                  <c:v>Partido Morena</c:v>
                </c:pt>
                <c:pt idx="4">
                  <c:v>PRD</c:v>
                </c:pt>
                <c:pt idx="5">
                  <c:v>Partido Verde</c:v>
                </c:pt>
              </c:strCache>
            </c:strRef>
          </c:cat>
          <c:val>
            <c:numRef>
              <c:f>Hoja1!$B$2:$B$7</c:f>
              <c:numCache>
                <c:formatCode>0.00%</c:formatCode>
                <c:ptCount val="6"/>
                <c:pt idx="0">
                  <c:v>0.85819999999999996</c:v>
                </c:pt>
                <c:pt idx="1">
                  <c:v>0.97760000000000002</c:v>
                </c:pt>
                <c:pt idx="2">
                  <c:v>0.91039999999999999</c:v>
                </c:pt>
                <c:pt idx="3">
                  <c:v>0.94030000000000002</c:v>
                </c:pt>
                <c:pt idx="4">
                  <c:v>0.94030000000000002</c:v>
                </c:pt>
                <c:pt idx="5">
                  <c:v>0.49249999999999999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071A-48B9-B963-3D4C555798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65775856"/>
        <c:axId val="-265778032"/>
      </c:lineChart>
      <c:catAx>
        <c:axId val="-26577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265778032"/>
        <c:crosses val="autoZero"/>
        <c:auto val="1"/>
        <c:lblAlgn val="ctr"/>
        <c:lblOffset val="100"/>
        <c:noMultiLvlLbl val="0"/>
      </c:catAx>
      <c:valAx>
        <c:axId val="-265778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26577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3547973407618628E-3"/>
                  <c:y val="5.2601367879202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D60-4247-BCBC-33CCE7B87B7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3064392022285629E-2"/>
                  <c:y val="-6.4978160321367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D60-4247-BCBC-33CCE7B87B7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2660980055713974E-2"/>
                  <c:y val="1.8565188663247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D60-4247-BCBC-33CCE7B87B7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2257568089142357E-2"/>
                  <c:y val="-3.7130377326495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D60-4247-BCBC-33CCE7B87B7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8.0563750804094475E-2"/>
                  <c:y val="4.950716976866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D60-4247-BCBC-33CCE7B87B7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3547973407619426E-3"/>
                  <c:y val="-3.403617921595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D60-4247-BCBC-33CCE7B87B7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13717611623399878"/>
                  <c:y val="6.18839622108264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D60-4247-BCBC-33CCE7B87B7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0.1241117242117131"/>
                  <c:y val="-6.18839622108264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D60-4247-BCBC-33CCE7B87B7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SIMAS Piedras Negras</c:v>
                </c:pt>
                <c:pt idx="1">
                  <c:v>SIMAS Monclova-Frontera </c:v>
                </c:pt>
                <c:pt idx="2">
                  <c:v>SIMAS Sabinas- San Juan de Sabinas- Múzquiz</c:v>
                </c:pt>
                <c:pt idx="3">
                  <c:v>SIMAS Torreón </c:v>
                </c:pt>
                <c:pt idx="4">
                  <c:v>SIMAS Sabinas</c:v>
                </c:pt>
                <c:pt idx="5">
                  <c:v>SIMAS Matamoros</c:v>
                </c:pt>
                <c:pt idx="6">
                  <c:v>Aguas de Saltillo</c:v>
                </c:pt>
                <c:pt idx="7">
                  <c:v>COMPARA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100</c:v>
                </c:pt>
                <c:pt idx="1">
                  <c:v>96.32</c:v>
                </c:pt>
                <c:pt idx="2">
                  <c:v>97.06</c:v>
                </c:pt>
                <c:pt idx="3">
                  <c:v>99.26</c:v>
                </c:pt>
                <c:pt idx="4">
                  <c:v>96.32</c:v>
                </c:pt>
                <c:pt idx="5">
                  <c:v>98.53</c:v>
                </c:pt>
                <c:pt idx="6">
                  <c:v>97.06</c:v>
                </c:pt>
                <c:pt idx="7">
                  <c:v>97.79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AD60-4247-BCBC-33CCE7B87B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65780208"/>
        <c:axId val="-265776944"/>
      </c:lineChart>
      <c:catAx>
        <c:axId val="-265780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265776944"/>
        <c:crosses val="autoZero"/>
        <c:auto val="1"/>
        <c:lblAlgn val="ctr"/>
        <c:lblOffset val="100"/>
        <c:noMultiLvlLbl val="0"/>
      </c:catAx>
      <c:valAx>
        <c:axId val="-265776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265780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929ABC5-BE0A-48D1-99B1-40BFD4188B23}" type="datetimeFigureOut">
              <a:rPr lang="es-MX"/>
              <a:pPr>
                <a:defRPr/>
              </a:pPr>
              <a:t>19/08/2020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EBFDB97-53F6-4603-93BC-7F2E5EBA15E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9866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MX" noProof="0"/>
              <a:t>Click to edit Master text styles</a:t>
            </a:r>
          </a:p>
          <a:p>
            <a:pPr lvl="1"/>
            <a:r>
              <a:rPr lang="en-US" altLang="es-MX" noProof="0"/>
              <a:t>Second level</a:t>
            </a:r>
          </a:p>
          <a:p>
            <a:pPr lvl="2"/>
            <a:r>
              <a:rPr lang="en-US" altLang="es-MX" noProof="0"/>
              <a:t>Third level</a:t>
            </a:r>
          </a:p>
          <a:p>
            <a:pPr lvl="3"/>
            <a:r>
              <a:rPr lang="en-US" altLang="es-MX" noProof="0"/>
              <a:t>Fourth level</a:t>
            </a:r>
          </a:p>
          <a:p>
            <a:pPr lvl="4"/>
            <a:r>
              <a:rPr lang="en-US" altLang="es-MX" noProof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210109F-B72E-4F37-ACDB-6EA09E3D76E0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5952960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9ED3D9-6F54-4982-AA91-303447476089}" type="slidenum">
              <a:rPr lang="en-US" altLang="es-MX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s-MX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s-MX" dirty="0"/>
          </a:p>
        </p:txBody>
      </p:sp>
    </p:spTree>
    <p:extLst>
      <p:ext uri="{BB962C8B-B14F-4D97-AF65-F5344CB8AC3E}">
        <p14:creationId xmlns:p14="http://schemas.microsoft.com/office/powerpoint/2010/main" val="762785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B6108-B433-4519-B993-73DB4DF6FF03}" type="slidenum">
              <a:rPr lang="en-US" altLang="es-MX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s-MX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s-MX" dirty="0"/>
          </a:p>
        </p:txBody>
      </p:sp>
    </p:spTree>
    <p:extLst>
      <p:ext uri="{BB962C8B-B14F-4D97-AF65-F5344CB8AC3E}">
        <p14:creationId xmlns:p14="http://schemas.microsoft.com/office/powerpoint/2010/main" val="2315126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1ADF3F-200E-43BA-907E-1929BEC587ED}" type="datetimeFigureOut">
              <a:rPr lang="en-US" smtClean="0"/>
              <a:pPr>
                <a:defRPr/>
              </a:pPr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822EC-320F-4AA3-85DB-EE592C9B3AFB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9" r="-2"/>
          <a:stretch>
            <a:fillRect/>
          </a:stretch>
        </p:blipFill>
        <p:spPr bwMode="auto">
          <a:xfrm>
            <a:off x="5543552" y="0"/>
            <a:ext cx="6648449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7" t="5798" r="42136"/>
          <a:stretch>
            <a:fillRect/>
          </a:stretch>
        </p:blipFill>
        <p:spPr bwMode="auto">
          <a:xfrm>
            <a:off x="-1024466" y="-173038"/>
            <a:ext cx="1936751" cy="720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68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FEBBC2-BAC5-47AB-9342-9C407B7B2F17}" type="datetimeFigureOut">
              <a:rPr lang="en-US" smtClean="0"/>
              <a:pPr>
                <a:defRPr/>
              </a:pPr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BA7434-57E9-4B65-BB77-C7C4759F9268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750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ED2CA8-B6F7-4717-A1B6-70D0E4CDF736}" type="datetimeFigureOut">
              <a:rPr lang="en-US" smtClean="0"/>
              <a:pPr>
                <a:defRPr/>
              </a:pPr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130D90-763D-4BB7-BF7E-0AC0875766F0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755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26A2C-6B3B-4800-80FC-7B724C1FEEF6}" type="datetimeFigureOut">
              <a:rPr lang="en-US"/>
              <a:pPr>
                <a:defRPr/>
              </a:pPr>
              <a:t>8/19/2020</a:t>
            </a:fld>
            <a:endParaRPr lang="en-US" dirty="0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95973-10DC-4C0F-85C0-855179CFDC0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248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5" y="6021388"/>
            <a:ext cx="865023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21083-DD96-4584-A96C-F5D2E1992910}" type="datetimeFigureOut">
              <a:rPr lang="en-US"/>
              <a:pPr>
                <a:defRPr/>
              </a:pPr>
              <a:t>8/19/2020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42E6F-A65B-4F48-A1B8-2856FC3C1C9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552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1D455-6850-4245-BE2B-15E9119FE1A8}" type="datetimeFigureOut">
              <a:rPr lang="en-US"/>
              <a:pPr>
                <a:defRPr/>
              </a:pPr>
              <a:t>8/19/2020</a:t>
            </a:fld>
            <a:endParaRPr lang="en-US" dirty="0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1EAD8-0037-42B5-8D9E-A9BE2D3B3C3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826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3835BA-A4FC-4D64-8385-A4D225D6D5B6}" type="datetimeFigureOut">
              <a:rPr lang="en-US" smtClean="0"/>
              <a:pPr>
                <a:defRPr/>
              </a:pPr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A2D0E-9C72-4D7A-BE70-7C5E9CAD684D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094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3835BA-A4FC-4D64-8385-A4D225D6D5B6}" type="datetimeFigureOut">
              <a:rPr lang="en-US" smtClean="0"/>
              <a:pPr>
                <a:defRPr/>
              </a:pPr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A2D0E-9C72-4D7A-BE70-7C5E9CAD684D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831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D466C4-8553-4F26-AA4A-C44902679695}" type="datetimeFigureOut">
              <a:rPr lang="en-US" smtClean="0"/>
              <a:pPr>
                <a:defRPr/>
              </a:pPr>
              <a:t>8/19/2020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B8E82-BC89-4FBD-B492-3FA47426FBC0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8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0" t="7191" r="26343" b="7132"/>
          <a:stretch>
            <a:fillRect/>
          </a:stretch>
        </p:blipFill>
        <p:spPr bwMode="auto">
          <a:xfrm>
            <a:off x="10223500" y="7939"/>
            <a:ext cx="2497667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420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345479-28D4-46D4-943D-BB00E9DE4F20}" type="datetimeFigureOut">
              <a:rPr lang="en-US" smtClean="0"/>
              <a:pPr>
                <a:defRPr/>
              </a:pPr>
              <a:t>8/19/2020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08457-D029-41DD-A87B-96E4C63FE13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350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003FBA-0F14-4A1B-AD6E-537C6BBCB18F}" type="datetimeFigureOut">
              <a:rPr lang="en-US" smtClean="0"/>
              <a:pPr>
                <a:defRPr/>
              </a:pPr>
              <a:t>8/19/2020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50B8C0-AC6B-4402-B862-3333B924040E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175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71F473-9E6D-41C7-A348-D8B48FE8F399}" type="datetimeFigureOut">
              <a:rPr lang="en-US" smtClean="0"/>
              <a:pPr>
                <a:defRPr/>
              </a:pPr>
              <a:t>8/19/2020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54B20-4F9F-4BCF-BEEA-0E49E7723039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5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32" b="14922"/>
          <a:stretch>
            <a:fillRect/>
          </a:stretch>
        </p:blipFill>
        <p:spPr bwMode="auto">
          <a:xfrm>
            <a:off x="-6350" y="6208714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555" y="6021388"/>
            <a:ext cx="769012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246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E79AE4-5197-4CBA-A7D6-D14C66033A64}" type="datetimeFigureOut">
              <a:rPr lang="en-US" smtClean="0"/>
              <a:pPr>
                <a:defRPr/>
              </a:pPr>
              <a:t>8/19/2020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FC5D78-4A29-4641-B8D1-EBC1BACEC3FC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681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8DD179-13DC-4231-82B1-C88313E5E9D3}" type="datetimeFigureOut">
              <a:rPr lang="en-US" smtClean="0"/>
              <a:pPr>
                <a:defRPr/>
              </a:pPr>
              <a:t>8/19/2020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536D8C-1A8E-4145-B13B-A89994E26ADF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347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B3835BA-A4FC-4D64-8385-A4D225D6D5B6}" type="datetimeFigureOut">
              <a:rPr lang="en-US" smtClean="0"/>
              <a:pPr>
                <a:defRPr/>
              </a:pPr>
              <a:t>8/19/2020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35A2D0E-9C72-4D7A-BE70-7C5E9CAD684D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47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40" r:id="rId1"/>
    <p:sldLayoutId id="2147485741" r:id="rId2"/>
    <p:sldLayoutId id="2147485742" r:id="rId3"/>
    <p:sldLayoutId id="2147485743" r:id="rId4"/>
    <p:sldLayoutId id="2147485744" r:id="rId5"/>
    <p:sldLayoutId id="2147485745" r:id="rId6"/>
    <p:sldLayoutId id="2147485746" r:id="rId7"/>
    <p:sldLayoutId id="2147485747" r:id="rId8"/>
    <p:sldLayoutId id="2147485748" r:id="rId9"/>
    <p:sldLayoutId id="2147485749" r:id="rId10"/>
    <p:sldLayoutId id="2147485750" r:id="rId11"/>
    <p:sldLayoutId id="2147485752" r:id="rId12"/>
    <p:sldLayoutId id="2147485735" r:id="rId13"/>
    <p:sldLayoutId id="214748573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Shape 152" descr="Logo_ICAI GDE.jpg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6" y="260350"/>
            <a:ext cx="3478213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533005" y="2862264"/>
            <a:ext cx="8428038" cy="1646237"/>
          </a:xfrm>
        </p:spPr>
        <p:txBody>
          <a:bodyPr>
            <a:normAutofit fontScale="90000"/>
          </a:bodyPr>
          <a:lstStyle/>
          <a:p>
            <a: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Diagnóstico de </a:t>
            </a:r>
            <a: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Cumplimiento de la</a:t>
            </a:r>
            <a:b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Información Pública de Oficio</a:t>
            </a:r>
            <a: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ES" altLang="es-MX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° Trimestre 2020.</a:t>
            </a:r>
            <a:endParaRPr lang="ru-RU" altLang="es-MX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-528736" y="5589240"/>
            <a:ext cx="9097963" cy="2151063"/>
          </a:xfrm>
        </p:spPr>
        <p:txBody>
          <a:bodyPr/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lang="es-MX" alt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Dirección</a:t>
            </a:r>
            <a:r>
              <a:rPr lang="en-US" alt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MX" sz="4000" dirty="0">
                <a:latin typeface="Arial" panose="020B0604020202020204" pitchFamily="34" charset="0"/>
                <a:cs typeface="Arial" panose="020B0604020202020204" pitchFamily="34" charset="0"/>
              </a:rPr>
              <a:t>de Cumplimiento y </a:t>
            </a:r>
            <a:r>
              <a:rPr lang="es-MX" alt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Responsabilidades</a:t>
            </a:r>
            <a:r>
              <a:rPr lang="en-US" alt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s-MX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 3" panose="05040102010807070707" pitchFamily="18" charset="2"/>
              <a:buNone/>
            </a:pPr>
            <a:endParaRPr lang="ru-RU" altLang="es-MX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5" name="Picture 5" descr="http://www.resi.org.mx/icainew_f/templates/rt_terrantribune_j15/images/blank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4" y="-182563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9336" y="-134314"/>
            <a:ext cx="1160681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Organismos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 Descentralizados                                                                                                 </a:t>
            </a:r>
            <a:r>
              <a:rPr lang="es-ES" sz="2000" b="1" noProof="1" smtClean="0"/>
              <a:t>Promedio </a:t>
            </a:r>
            <a:r>
              <a:rPr lang="es-ES" sz="2000" b="1" noProof="1"/>
              <a:t>Organismos </a:t>
            </a:r>
            <a:br>
              <a:rPr lang="es-ES" sz="2000" b="1" noProof="1"/>
            </a:br>
            <a:r>
              <a:rPr lang="es-ES" sz="2000" b="1" noProof="1"/>
              <a:t>                                                                                                                                                          Descentralizados </a:t>
            </a:r>
            <a:r>
              <a:rPr lang="es-ES" sz="2000" b="1" noProof="1" smtClean="0"/>
              <a:t>97.15% 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460590"/>
              </p:ext>
            </p:extLst>
          </p:nvPr>
        </p:nvGraphicFramePr>
        <p:xfrm>
          <a:off x="829937" y="1004455"/>
          <a:ext cx="5112568" cy="463778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858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66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032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734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Desarrollo Docente, Investigación Evaluación Educativa (IDDIEE)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Colegio de Bachilleres de Coahuila (COBAC)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Becas y Créditos Educativos del Estado de Coahuila de Zaragoza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Administración del Patrimonio de la Beneficencia Pública en Coahuila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554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Servicios, Rehabilitación y Educación Especial e Integral del Estado de Coahuila (ISSREEI)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Estatal de Aguas y Saneamiento (CEAS)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Servicios Estatales Aeroportuarios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96.21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Consejo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Editorial del Estado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835392"/>
              </p:ext>
            </p:extLst>
          </p:nvPr>
        </p:nvGraphicFramePr>
        <p:xfrm>
          <a:off x="6447210" y="1038899"/>
          <a:ext cx="5278937" cy="4076117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490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299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625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228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Capacitación para el Trabajo (ICATEC)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Seguro Popular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54.55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Promotora para el Desarrollo Minero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96.97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 Médico de los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Trabajadores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la Educación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Estatal de Atención  Victimas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96.97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Coordinación General de Comunicación e Imagen Institucional 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93.18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Ejecutiva del Sistema Anticorrupción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5850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-171400"/>
            <a:ext cx="34317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Universidades y </a:t>
            </a:r>
          </a:p>
          <a:p>
            <a:r>
              <a:rPr lang="es-ES" sz="2800" b="1" noProof="1">
                <a:solidFill>
                  <a:schemeClr val="bg1"/>
                </a:solidFill>
              </a:rPr>
              <a:t>Centros Educativos </a:t>
            </a:r>
            <a:endParaRPr lang="es-MX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263800"/>
              </p:ext>
            </p:extLst>
          </p:nvPr>
        </p:nvGraphicFramePr>
        <p:xfrm>
          <a:off x="407368" y="980729"/>
          <a:ext cx="5112568" cy="453650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5361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764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</a:t>
                      </a:r>
                      <a:r>
                        <a:rPr lang="es-MX" baseline="0" dirty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 smtClean="0"/>
                        <a:t>1° </a:t>
                      </a:r>
                      <a:r>
                        <a:rPr lang="es-MX" baseline="0" dirty="0"/>
                        <a:t>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</a:t>
                      </a:r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Autónoma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Coahuila 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97.18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Tecnológico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Estudios Superiores de la Región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Carbonífera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98.65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Superior de San Pedro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 Región Laguna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98.65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Superior de Monclova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97.97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la Región Centro de Coahuila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95.95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la Región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Carbonífera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97.30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8375576" y="0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Universidades y</a:t>
            </a:r>
            <a:br>
              <a:rPr lang="es-ES" sz="2000" b="1" noProof="1"/>
            </a:br>
            <a:r>
              <a:rPr lang="es-ES" sz="2000" b="1" noProof="1"/>
              <a:t>Centros Educativos </a:t>
            </a:r>
            <a:r>
              <a:rPr lang="es-ES" sz="2000" b="1" noProof="1" smtClean="0"/>
              <a:t>96.15% </a:t>
            </a:r>
            <a:endParaRPr lang="es-MX" sz="2000" b="1" dirty="0"/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2006988857"/>
              </p:ext>
            </p:extLst>
          </p:nvPr>
        </p:nvGraphicFramePr>
        <p:xfrm>
          <a:off x="6312024" y="980728"/>
          <a:ext cx="554461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937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776" y="-99392"/>
            <a:ext cx="43633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Universidades y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 Centros Educativos 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471353" y="23719"/>
            <a:ext cx="3696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Universidades y</a:t>
            </a:r>
            <a:br>
              <a:rPr lang="es-ES" sz="2000" b="1" noProof="1"/>
            </a:br>
            <a:r>
              <a:rPr lang="es-ES" sz="2000" b="1" noProof="1"/>
              <a:t>Centros Educativos  </a:t>
            </a:r>
            <a:r>
              <a:rPr lang="es-ES" sz="2000" b="1" noProof="1" smtClean="0"/>
              <a:t>96.15% </a:t>
            </a:r>
            <a:endParaRPr lang="es-MX" sz="20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01411"/>
              </p:ext>
            </p:extLst>
          </p:nvPr>
        </p:nvGraphicFramePr>
        <p:xfrm>
          <a:off x="551384" y="980728"/>
          <a:ext cx="5184576" cy="482453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4237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608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5510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209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Saltillo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92.57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069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de Estudios Superiores de Ciudad Acuña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069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Superior de Melchor </a:t>
                      </a:r>
                      <a:r>
                        <a:rPr lang="es-MX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Muzquiz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545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Coahuila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06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de Monclova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92.57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8069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del Norte de Coahuila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779523"/>
              </p:ext>
            </p:extLst>
          </p:nvPr>
        </p:nvGraphicFramePr>
        <p:xfrm>
          <a:off x="6312024" y="980728"/>
          <a:ext cx="4963587" cy="347342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768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6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2424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940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de Piedras Negras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89.19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659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Ciudad Acuña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97.18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659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Parras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80.28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5659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de Ramos Arizpe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95.27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9397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82688" y="0"/>
            <a:ext cx="11809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Municipios   </a:t>
            </a:r>
            <a:r>
              <a:rPr lang="es-ES" sz="3200" b="1" noProof="1"/>
              <a:t>                                                         </a:t>
            </a:r>
            <a:r>
              <a:rPr lang="es-ES" sz="2400" b="1" noProof="1"/>
              <a:t>Promedio </a:t>
            </a:r>
            <a:r>
              <a:rPr lang="es-ES" sz="2400" b="1" noProof="1" smtClean="0"/>
              <a:t>Municipios </a:t>
            </a:r>
            <a:r>
              <a:rPr lang="es-ES" sz="2400" b="1" noProof="1" smtClean="0"/>
              <a:t>92.14% </a:t>
            </a:r>
            <a:endParaRPr lang="es-MX" sz="24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441158"/>
              </p:ext>
            </p:extLst>
          </p:nvPr>
        </p:nvGraphicFramePr>
        <p:xfrm>
          <a:off x="767408" y="1376596"/>
          <a:ext cx="4824536" cy="424847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442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02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8425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Abasolo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95.98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Acuña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71.26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Allende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95.98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949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Arteaga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98.28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Candela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81.03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Castaños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90.80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Cuatro Ciénegas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80.46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2006685912"/>
              </p:ext>
            </p:extLst>
          </p:nvPr>
        </p:nvGraphicFramePr>
        <p:xfrm>
          <a:off x="6600056" y="1412776"/>
          <a:ext cx="5184576" cy="4212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2967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-99392"/>
            <a:ext cx="11593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Municipios     </a:t>
            </a:r>
            <a:r>
              <a:rPr lang="es-ES" noProof="1"/>
              <a:t>                                                                                             </a:t>
            </a:r>
            <a:r>
              <a:rPr lang="es-ES" sz="2000" b="1" noProof="1"/>
              <a:t>Promedio Municipios </a:t>
            </a:r>
            <a:r>
              <a:rPr lang="es-ES" sz="2000" b="1" noProof="1" smtClean="0"/>
              <a:t>92.14% 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569522"/>
              </p:ext>
            </p:extLst>
          </p:nvPr>
        </p:nvGraphicFramePr>
        <p:xfrm>
          <a:off x="767408" y="980729"/>
          <a:ext cx="4752528" cy="475003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378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46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3677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</a:t>
                      </a:r>
                    </a:p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084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Escobedo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94.83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230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Francisco I. Madero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87.36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Frontera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90.23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Gral. Cepeda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94.25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Guerrero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97.13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Hidalgo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83.33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Jiménez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95.98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Juárez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81.61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095865"/>
              </p:ext>
            </p:extLst>
          </p:nvPr>
        </p:nvGraphicFramePr>
        <p:xfrm>
          <a:off x="6312024" y="974867"/>
          <a:ext cx="4879806" cy="475589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682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115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</a:t>
                      </a:r>
                    </a:p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109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Lamadrid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Matamoros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93.68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Monclova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98.85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Morelos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Muzquiz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Nadadores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98.85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Nava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Ocampo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56.32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677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0"/>
            <a:ext cx="118093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b="1" noProof="1">
                <a:solidFill>
                  <a:schemeClr val="bg1"/>
                </a:solidFill>
              </a:rPr>
              <a:t>Municipios</a:t>
            </a:r>
            <a:r>
              <a:rPr lang="es-ES" sz="4000" b="1" noProof="1"/>
              <a:t>   </a:t>
            </a:r>
            <a:r>
              <a:rPr lang="es-ES" noProof="1"/>
              <a:t>                                                                                               </a:t>
            </a:r>
            <a:r>
              <a:rPr lang="es-ES" sz="2400" b="1" noProof="1"/>
              <a:t>Promedio Municipios </a:t>
            </a:r>
            <a:r>
              <a:rPr lang="es-ES" sz="2400" b="1" noProof="1" smtClean="0"/>
              <a:t>92.14% </a:t>
            </a:r>
            <a:endParaRPr lang="es-MX" sz="24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94370"/>
              </p:ext>
            </p:extLst>
          </p:nvPr>
        </p:nvGraphicFramePr>
        <p:xfrm>
          <a:off x="767406" y="908720"/>
          <a:ext cx="4536505" cy="461499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823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541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98.28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Piedras Negras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Progreso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93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Ramos Arizpe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Sabinas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83.91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Sacramento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95.98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Saltillo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Buenaventura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89.66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417420"/>
              </p:ext>
            </p:extLst>
          </p:nvPr>
        </p:nvGraphicFramePr>
        <p:xfrm>
          <a:off x="6240017" y="908719"/>
          <a:ext cx="4540250" cy="470472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11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90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81745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</a:t>
                      </a:r>
                    </a:p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210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Juan de Sabinas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91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Pedro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95.98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279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Sierra Mojada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94.25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91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Torreón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91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Viesca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93.10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91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Villa Unión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83.91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162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Zaragoza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95.98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2762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5760"/>
            <a:ext cx="11928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Organismos Autónomos   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8904312" y="5760"/>
            <a:ext cx="68880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Organismos</a:t>
            </a:r>
            <a:br>
              <a:rPr lang="es-ES" sz="2000" b="1" noProof="1"/>
            </a:br>
            <a:r>
              <a:rPr lang="es-ES" sz="2000" b="1" noProof="1"/>
              <a:t>Autónomos </a:t>
            </a:r>
            <a:r>
              <a:rPr lang="es-ES" sz="2000" b="1" noProof="1" smtClean="0"/>
              <a:t>99.34% </a:t>
            </a:r>
            <a:endParaRPr lang="es-MX" sz="20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627478"/>
              </p:ext>
            </p:extLst>
          </p:nvPr>
        </p:nvGraphicFramePr>
        <p:xfrm>
          <a:off x="551384" y="1052736"/>
          <a:ext cx="5078613" cy="489210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4250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535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1947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763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Acceso a la Información (ICAI)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763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de Derechos Humanos del Estado de Coahuila (CDHEC)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Tribunal Electoral de Coahuila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98.10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COCCAM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99.19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Estatal Electoral (IEC)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Tribunal de Justicia Administrativa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98.10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Fiscalía General de Justicia del Estado de Coahuila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4098119411"/>
              </p:ext>
            </p:extLst>
          </p:nvPr>
        </p:nvGraphicFramePr>
        <p:xfrm>
          <a:off x="5964324" y="1268760"/>
          <a:ext cx="5360144" cy="3861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3147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3588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Partidos Políticos </a:t>
            </a:r>
            <a:endParaRPr lang="es-MX" sz="36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320136" y="116632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noProof="1"/>
              <a:t>Promedio Partidos Políticos </a:t>
            </a:r>
            <a:r>
              <a:rPr lang="es-ES" sz="2000" b="1" noProof="1" smtClean="0"/>
              <a:t>85.32</a:t>
            </a:r>
            <a:r>
              <a:rPr lang="es-ES" sz="2000" b="1" noProof="1" smtClean="0"/>
              <a:t>%</a:t>
            </a:r>
            <a:r>
              <a:rPr lang="es-ES" noProof="1"/>
              <a:t/>
            </a:r>
            <a:br>
              <a:rPr lang="es-ES" noProof="1"/>
            </a:br>
            <a:endParaRPr lang="es-MX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314339"/>
              </p:ext>
            </p:extLst>
          </p:nvPr>
        </p:nvGraphicFramePr>
        <p:xfrm>
          <a:off x="695400" y="1340768"/>
          <a:ext cx="4392488" cy="450096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0850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74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5462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982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Unidad Democrática de Coahuila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85.82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379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Revolucionario Institucional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97.76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685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Acción Nacional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91.04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379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Morena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94.03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2379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de la Revolución Democrática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94.03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2379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Verde Ecologista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49.25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3159388318"/>
              </p:ext>
            </p:extLst>
          </p:nvPr>
        </p:nvGraphicFramePr>
        <p:xfrm>
          <a:off x="6168008" y="1340768"/>
          <a:ext cx="514412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8426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9336" y="-99392"/>
            <a:ext cx="3672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Sistemas Municipales 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de Agua 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112224" y="11605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noProof="1"/>
              <a:t>Promedio  SIMAS </a:t>
            </a:r>
            <a:r>
              <a:rPr lang="es-ES" sz="2000" b="1" noProof="1" smtClean="0"/>
              <a:t>95.32%</a:t>
            </a:r>
            <a:endParaRPr lang="es-MX" sz="2000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7248128" y="5244865"/>
            <a:ext cx="3276600" cy="365125"/>
          </a:xfrm>
        </p:spPr>
        <p:txBody>
          <a:bodyPr/>
          <a:lstStyle/>
          <a:p>
            <a:fld id="{9860EDB8-5305-433F-BE41-D7A86D811DB3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84680"/>
              </p:ext>
            </p:extLst>
          </p:nvPr>
        </p:nvGraphicFramePr>
        <p:xfrm>
          <a:off x="407368" y="905273"/>
          <a:ext cx="4536504" cy="468853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0963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Piedras Negras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Monclova-Frontera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96.32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Sabinas- San Juan de Sabinas- </a:t>
                      </a:r>
                      <a:r>
                        <a:rPr lang="es-MX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Muzquiz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97.06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Torreón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99.26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294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Sabinas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96.32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Matamoros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Aguas de Saltillo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97.06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COMPARA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97.79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1098533779"/>
              </p:ext>
            </p:extLst>
          </p:nvPr>
        </p:nvGraphicFramePr>
        <p:xfrm>
          <a:off x="5735960" y="1268760"/>
          <a:ext cx="583264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5623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0"/>
            <a:ext cx="3096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>
                <a:solidFill>
                  <a:schemeClr val="bg1"/>
                </a:solidFill>
              </a:rPr>
              <a:t>Sistemas Municipales</a:t>
            </a:r>
          </a:p>
          <a:p>
            <a:r>
              <a:rPr lang="es-ES" sz="2000" b="1" noProof="1">
                <a:solidFill>
                  <a:schemeClr val="bg1"/>
                </a:solidFill>
              </a:rPr>
              <a:t> de Agua </a:t>
            </a:r>
            <a:endParaRPr lang="es-MX" sz="20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472264" y="116632"/>
            <a:ext cx="3552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 SIMAS </a:t>
            </a:r>
            <a:r>
              <a:rPr lang="es-ES" sz="2000" b="1" noProof="1" smtClean="0"/>
              <a:t>95.32%</a:t>
            </a:r>
            <a:r>
              <a:rPr lang="es-ES" sz="2000" b="1" noProof="1"/>
              <a:t/>
            </a:r>
            <a:br>
              <a:rPr lang="es-ES" sz="2000" b="1" noProof="1"/>
            </a:br>
            <a:endParaRPr lang="es-MX" sz="20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234600"/>
              </p:ext>
            </p:extLst>
          </p:nvPr>
        </p:nvGraphicFramePr>
        <p:xfrm>
          <a:off x="983432" y="1015187"/>
          <a:ext cx="4206241" cy="479007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20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9109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210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Morelos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99.26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210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Torreón- Matamoros- Viesca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21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San Buenaventura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95.59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37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Allende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96.32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37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San Pedro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92.65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37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Arteaga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89.71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37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Madero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90.44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37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Parras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4378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Acuña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76.47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532764"/>
              </p:ext>
            </p:extLst>
          </p:nvPr>
        </p:nvGraphicFramePr>
        <p:xfrm>
          <a:off x="5879976" y="1019720"/>
          <a:ext cx="4188910" cy="14731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349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39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82427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Sujeto</a:t>
                      </a:r>
                      <a:r>
                        <a:rPr lang="es-MX" baseline="0" dirty="0" smtClean="0"/>
                        <a:t> Obligado</a:t>
                      </a:r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1°</a:t>
                      </a:r>
                    </a:p>
                    <a:p>
                      <a:pPr algn="ctr"/>
                      <a:r>
                        <a:rPr lang="es-MX" dirty="0" smtClean="0"/>
                        <a:t>Trimestre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537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u="none" strike="noStrike" dirty="0">
                          <a:effectLst/>
                        </a:rPr>
                        <a:t>SIMAS General Cepeda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94.85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537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u="none" strike="noStrike" dirty="0">
                          <a:effectLst/>
                        </a:rPr>
                        <a:t>SIMAS </a:t>
                      </a:r>
                      <a:r>
                        <a:rPr lang="es-MX" sz="1400" u="none" strike="noStrike" dirty="0" smtClean="0">
                          <a:effectLst/>
                        </a:rPr>
                        <a:t>Cuatro Ciénegas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96.32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9423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upo 7"/>
          <p:cNvGrpSpPr>
            <a:grpSpLocks/>
          </p:cNvGrpSpPr>
          <p:nvPr/>
        </p:nvGrpSpPr>
        <p:grpSpPr bwMode="auto">
          <a:xfrm>
            <a:off x="2103687" y="1772816"/>
            <a:ext cx="7819776" cy="4759325"/>
            <a:chOff x="1095302" y="1635125"/>
            <a:chExt cx="7143895" cy="4759631"/>
          </a:xfrm>
        </p:grpSpPr>
        <p:pic>
          <p:nvPicPr>
            <p:cNvPr id="12298" name="Imagen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02" y="1635125"/>
              <a:ext cx="7143895" cy="4759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9" name="Imagen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3005" y="2423978"/>
              <a:ext cx="2721816" cy="2889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09" name="AutoShape 49"/>
          <p:cNvSpPr>
            <a:spLocks noChangeArrowheads="1"/>
          </p:cNvSpPr>
          <p:nvPr/>
        </p:nvSpPr>
        <p:spPr bwMode="gray">
          <a:xfrm>
            <a:off x="6559550" y="-458788"/>
            <a:ext cx="3352800" cy="99060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8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굴림" panose="020B0600000101010101" pitchFamily="34" charset="-127"/>
              </a:rPr>
              <a:t>INDICE</a:t>
            </a:r>
          </a:p>
        </p:txBody>
      </p:sp>
      <p:sp>
        <p:nvSpPr>
          <p:cNvPr id="40980" name="AutoShape 20"/>
          <p:cNvSpPr>
            <a:spLocks noChangeArrowheads="1"/>
          </p:cNvSpPr>
          <p:nvPr/>
        </p:nvSpPr>
        <p:spPr bwMode="gray">
          <a:xfrm>
            <a:off x="3768726" y="4416426"/>
            <a:ext cx="4854575" cy="63341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5000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b="1" dirty="0"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1023" name="AutoShape 63"/>
          <p:cNvSpPr>
            <a:spLocks noChangeArrowheads="1"/>
          </p:cNvSpPr>
          <p:nvPr/>
        </p:nvSpPr>
        <p:spPr bwMode="gray">
          <a:xfrm>
            <a:off x="3157538" y="4429126"/>
            <a:ext cx="620712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1026" name="AutoShape 66"/>
          <p:cNvSpPr>
            <a:spLocks noChangeArrowheads="1"/>
          </p:cNvSpPr>
          <p:nvPr/>
        </p:nvSpPr>
        <p:spPr bwMode="gray">
          <a:xfrm>
            <a:off x="3157538" y="5257801"/>
            <a:ext cx="620712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0974" name="AutoShape 14"/>
          <p:cNvSpPr>
            <a:spLocks noChangeArrowheads="1"/>
          </p:cNvSpPr>
          <p:nvPr/>
        </p:nvSpPr>
        <p:spPr bwMode="gray">
          <a:xfrm>
            <a:off x="7311337" y="2083780"/>
            <a:ext cx="2535238" cy="63341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s-MX" altLang="ko-KR" sz="2000" b="1" dirty="0">
                <a:solidFill>
                  <a:schemeClr val="bg1"/>
                </a:solidFill>
                <a:latin typeface="+mn-lt"/>
                <a:ea typeface="굴림" panose="020B0600000101010101" pitchFamily="34" charset="-127"/>
              </a:rPr>
              <a:t>Metodología</a:t>
            </a:r>
          </a:p>
        </p:txBody>
      </p:sp>
      <p:sp>
        <p:nvSpPr>
          <p:cNvPr id="40979" name="AutoShape 19"/>
          <p:cNvSpPr>
            <a:spLocks noChangeArrowheads="1"/>
          </p:cNvSpPr>
          <p:nvPr/>
        </p:nvSpPr>
        <p:spPr bwMode="gray">
          <a:xfrm>
            <a:off x="7223126" y="3596121"/>
            <a:ext cx="2689225" cy="6334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s-MX" altLang="ko-KR" sz="2000" b="1" dirty="0">
                <a:solidFill>
                  <a:schemeClr val="bg1"/>
                </a:solidFill>
                <a:latin typeface="+mn-lt"/>
                <a:ea typeface="굴림" panose="020B0600000101010101" pitchFamily="34" charset="-127"/>
              </a:rPr>
              <a:t>Resultados por 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s-MX" altLang="ko-KR" sz="2000" b="1" dirty="0">
                <a:solidFill>
                  <a:schemeClr val="bg1"/>
                </a:solidFill>
                <a:latin typeface="+mn-lt"/>
                <a:ea typeface="굴림" panose="020B0600000101010101" pitchFamily="34" charset="-127"/>
              </a:rPr>
              <a:t>dependencia</a:t>
            </a:r>
            <a:endParaRPr kumimoji="1" lang="en-US" altLang="ko-KR" sz="2000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0981" name="AutoShape 21"/>
          <p:cNvSpPr>
            <a:spLocks noChangeArrowheads="1"/>
          </p:cNvSpPr>
          <p:nvPr/>
        </p:nvSpPr>
        <p:spPr bwMode="gray">
          <a:xfrm>
            <a:off x="7223125" y="5259222"/>
            <a:ext cx="2700338" cy="6334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5000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ko-KR" sz="2000" b="1" dirty="0" err="1">
                <a:solidFill>
                  <a:schemeClr val="bg1"/>
                </a:solidFill>
                <a:ea typeface="굴림" panose="020B0600000101010101" pitchFamily="34" charset="-127"/>
              </a:rPr>
              <a:t>Porcentaje</a:t>
            </a:r>
            <a:endParaRPr kumimoji="1" lang="en-US" altLang="ko-KR" sz="2000" b="1" dirty="0">
              <a:solidFill>
                <a:schemeClr val="bg1"/>
              </a:solidFill>
              <a:ea typeface="굴림" panose="020B0600000101010101" pitchFamily="34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ko-KR" sz="2000" b="1" dirty="0">
                <a:solidFill>
                  <a:schemeClr val="bg1"/>
                </a:solidFill>
                <a:ea typeface="굴림" panose="020B0600000101010101" pitchFamily="34" charset="-127"/>
              </a:rPr>
              <a:t> </a:t>
            </a:r>
            <a:r>
              <a:rPr kumimoji="1" lang="en-US" altLang="ko-KR" sz="2000" b="1" dirty="0" err="1">
                <a:solidFill>
                  <a:schemeClr val="bg1"/>
                </a:solidFill>
                <a:ea typeface="굴림" panose="020B0600000101010101" pitchFamily="34" charset="-127"/>
              </a:rPr>
              <a:t>generales</a:t>
            </a:r>
            <a:endParaRPr kumimoji="1" lang="en-US" altLang="ko-KR" sz="2000" b="1" dirty="0">
              <a:solidFill>
                <a:schemeClr val="bg1"/>
              </a:solidFill>
              <a:ea typeface="굴림" panose="020B0600000101010101" pitchFamily="34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sz="2000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-6198"/>
            <a:ext cx="3434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Paramunicipales </a:t>
            </a:r>
            <a:endParaRPr lang="es-MX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520992"/>
              </p:ext>
            </p:extLst>
          </p:nvPr>
        </p:nvGraphicFramePr>
        <p:xfrm>
          <a:off x="839416" y="1268760"/>
          <a:ext cx="4206241" cy="430463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20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2959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723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Transporte Saltillo 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94.44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68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Dirección de Pensiones Saltillo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68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Insituto Municipal de la Mujer de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68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Planeación y Competitividad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92.86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68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Planeación Saltillo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68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DIF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97.62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68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Insituto Municipal de Cultura de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92.06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68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del Deporte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96.03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7176120" y="240023"/>
            <a:ext cx="48965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 Paramunicipales </a:t>
            </a:r>
            <a:r>
              <a:rPr lang="es-ES" sz="2000" b="1" noProof="1" smtClean="0"/>
              <a:t>95.92%</a:t>
            </a:r>
            <a:endParaRPr lang="es-MX" sz="2000" b="1" dirty="0"/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655274778"/>
              </p:ext>
            </p:extLst>
          </p:nvPr>
        </p:nvGraphicFramePr>
        <p:xfrm>
          <a:off x="6096000" y="1268760"/>
          <a:ext cx="5243592" cy="4248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5522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066870"/>
              </p:ext>
            </p:extLst>
          </p:nvPr>
        </p:nvGraphicFramePr>
        <p:xfrm>
          <a:off x="3863752" y="1052736"/>
          <a:ext cx="4660632" cy="460851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733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87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6985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223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Pensiones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96.03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223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Cultura Saltillo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96.83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8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Consejo Promotor de la Reserva Territorial de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92.86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8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DIF Saltillo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87.30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8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Insituto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Municipal de Pensiones de Monclova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08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Integral de Mantenimiento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Vial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0" y="0"/>
            <a:ext cx="3434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Paramunicipales </a:t>
            </a:r>
            <a:endParaRPr lang="es-MX" sz="3600" b="1" dirty="0">
              <a:solidFill>
                <a:schemeClr val="bg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320136" y="116632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noProof="1"/>
              <a:t>Promedio  Paramunicipales </a:t>
            </a:r>
            <a:r>
              <a:rPr lang="es-ES" sz="2000" b="1" noProof="1" smtClean="0"/>
              <a:t>95.92%</a:t>
            </a:r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3363904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63352" y="-16076"/>
            <a:ext cx="1159328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Sindicatos     </a:t>
            </a:r>
            <a:r>
              <a:rPr lang="es-ES" noProof="1"/>
              <a:t>                                                                                                  </a:t>
            </a:r>
            <a:r>
              <a:rPr lang="es-ES" sz="2000" b="1" noProof="1"/>
              <a:t>Promedio  Sindicatos </a:t>
            </a:r>
            <a:r>
              <a:rPr lang="es-ES" sz="2000" b="1" noProof="1" smtClean="0"/>
              <a:t>63.79</a:t>
            </a:r>
            <a:r>
              <a:rPr lang="es-ES" sz="2000" b="1" noProof="1" smtClean="0"/>
              <a:t>%</a:t>
            </a:r>
            <a:r>
              <a:rPr lang="es-ES" sz="2000" b="1" noProof="1"/>
              <a:t/>
            </a:r>
            <a:br>
              <a:rPr lang="es-ES" sz="2000" b="1" noProof="1"/>
            </a:br>
            <a:r>
              <a:rPr lang="es-ES" noProof="1"/>
              <a:t> </a:t>
            </a:r>
            <a:endParaRPr lang="es-MX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76458"/>
              </p:ext>
            </p:extLst>
          </p:nvPr>
        </p:nvGraphicFramePr>
        <p:xfrm>
          <a:off x="695400" y="1412776"/>
          <a:ext cx="4824536" cy="424847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884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360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52501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783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SUTGE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63.79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783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SNTE 35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007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SNTE 38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55.17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007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Sindicato DIF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007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Sindicato Unico de Empleados al Servicio R. Aytoo.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007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Sindicato </a:t>
                      </a: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Único 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Trabajadores al servicio del Municipio de San Pedro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89.66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468470368"/>
              </p:ext>
            </p:extLst>
          </p:nvPr>
        </p:nvGraphicFramePr>
        <p:xfrm>
          <a:off x="6672064" y="1412776"/>
          <a:ext cx="525213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9883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Asociaciones Civiles </a:t>
            </a:r>
            <a:r>
              <a:rPr lang="es-ES" b="1" noProof="1">
                <a:solidFill>
                  <a:schemeClr val="bg1"/>
                </a:solidFill>
              </a:rPr>
              <a:t>                                                                                            </a:t>
            </a:r>
            <a:r>
              <a:rPr lang="es-ES" b="1" noProof="1"/>
              <a:t>Promedio  Asociaciones Civiles </a:t>
            </a:r>
            <a:r>
              <a:rPr lang="es-ES" b="1" noProof="1" smtClean="0"/>
              <a:t>90.00%</a:t>
            </a:r>
            <a:r>
              <a:rPr lang="es-ES" b="1" noProof="1"/>
              <a:t/>
            </a:r>
            <a:br>
              <a:rPr lang="es-ES" b="1" noProof="1"/>
            </a:br>
            <a:r>
              <a:rPr lang="es-ES" sz="1200" noProof="1"/>
              <a:t>    </a:t>
            </a:r>
            <a:endParaRPr lang="es-MX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147315"/>
              </p:ext>
            </p:extLst>
          </p:nvPr>
        </p:nvGraphicFramePr>
        <p:xfrm>
          <a:off x="623392" y="1556792"/>
          <a:ext cx="4206241" cy="318682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20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CRIT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Teatro Nazas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Artesénica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66.67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Cluster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96.67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Arocena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96.67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059962616"/>
              </p:ext>
            </p:extLst>
          </p:nvPr>
        </p:nvGraphicFramePr>
        <p:xfrm>
          <a:off x="5591944" y="1556792"/>
          <a:ext cx="5648176" cy="3069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51052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151784" y="0"/>
            <a:ext cx="4968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/>
              <a:t>Promedios Generales</a:t>
            </a:r>
            <a:endParaRPr lang="es-MX" sz="4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634222"/>
              </p:ext>
            </p:extLst>
          </p:nvPr>
        </p:nvGraphicFramePr>
        <p:xfrm>
          <a:off x="1127448" y="1268760"/>
          <a:ext cx="4397061" cy="366231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28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Sujetos</a:t>
                      </a:r>
                      <a:r>
                        <a:rPr lang="es-MX" baseline="0" dirty="0"/>
                        <a:t> Obligados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 smtClean="0"/>
                        <a:t>1° 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Legislativo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99.70% 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Judicial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99.72%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Ejecutivo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98.18%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Descentralizado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97.15%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Universidades y Centros Educativos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96.15%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Municipios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92.14%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79659"/>
              </p:ext>
            </p:extLst>
          </p:nvPr>
        </p:nvGraphicFramePr>
        <p:xfrm>
          <a:off x="6651213" y="1286236"/>
          <a:ext cx="4320480" cy="379643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0344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60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52678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Sujetos</a:t>
                      </a:r>
                      <a:r>
                        <a:rPr lang="es-MX" baseline="0" dirty="0"/>
                        <a:t> Obligados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 smtClean="0"/>
                        <a:t>1° </a:t>
                      </a:r>
                      <a:r>
                        <a:rPr lang="es-MX" baseline="0" dirty="0"/>
                        <a:t>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250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Organismos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Autónomos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99.34%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74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Políticos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85.32%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943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Municipales de Agua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95.32%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943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Paramunicipales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95.92%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74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Sindicatos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63.79%  </a:t>
                      </a:r>
                      <a:r>
                        <a:rPr lang="es-MX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74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Asociaciones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Civiles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90.00%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7868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91344" y="836712"/>
            <a:ext cx="1173245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El Instituto Coahuilense de Acceso a la Información Pública a través de la Dirección de Cumplimiento y Responsabilidades revisa las páginas de los sujetos obligados trimestralmente.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Los sujetos obligados cuentan con cinco días hábiles a partir del termino del trimestre a evaluar para actualizar y retroalimentar sus portales de internet.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La información considerada en la evaluaciones corresponden a lo establecido en el capítulo tercero de la Ley de Acceso a la Información Pública para el Estado de Coahuila de Zaragoza.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Se califican en porcentaje del 0 al 100 asignando dos puntos si la información esta completa y actualizada (verde), un punto si la información esta desactualizada o incompleta (amarillo) y cero puntos si la información no esta publicada (rojo).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7" t="5926" r="54630" b="52963"/>
          <a:stretch/>
        </p:blipFill>
        <p:spPr>
          <a:xfrm>
            <a:off x="10344472" y="3933056"/>
            <a:ext cx="1994076" cy="245936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7439472" y="-99392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b="1" dirty="0"/>
              <a:t>Metodología</a:t>
            </a:r>
          </a:p>
        </p:txBody>
      </p:sp>
    </p:spTree>
    <p:extLst>
      <p:ext uri="{BB962C8B-B14F-4D97-AF65-F5344CB8AC3E}">
        <p14:creationId xmlns:p14="http://schemas.microsoft.com/office/powerpoint/2010/main" val="2206225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0"/>
            <a:ext cx="11136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Poder Legislativo</a:t>
            </a:r>
            <a:endParaRPr lang="es-MX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4192621684"/>
              </p:ext>
            </p:extLst>
          </p:nvPr>
        </p:nvGraphicFramePr>
        <p:xfrm>
          <a:off x="5879976" y="1412776"/>
          <a:ext cx="5819091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342870"/>
              </p:ext>
            </p:extLst>
          </p:nvPr>
        </p:nvGraphicFramePr>
        <p:xfrm>
          <a:off x="119336" y="2420888"/>
          <a:ext cx="5242256" cy="153571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667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54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7364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</a:t>
                      </a:r>
                      <a:r>
                        <a:rPr lang="es-MX" baseline="0" dirty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 smtClean="0"/>
                        <a:t>1° </a:t>
                      </a:r>
                      <a:r>
                        <a:rPr lang="es-MX" baseline="0" dirty="0"/>
                        <a:t>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074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Auditoría</a:t>
                      </a:r>
                      <a:r>
                        <a:rPr lang="es-MX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Superior del Estado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760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Congreso</a:t>
                      </a:r>
                      <a:r>
                        <a:rPr lang="es-MX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del Estado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7104112" y="75663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noProof="1"/>
              <a:t>Promedio Poder Legislativo </a:t>
            </a:r>
            <a:r>
              <a:rPr lang="es-ES" sz="2400" b="1" noProof="1" smtClean="0"/>
              <a:t>99.70</a:t>
            </a:r>
            <a:r>
              <a:rPr lang="es-ES" sz="2400" b="1" noProof="1" smtClean="0"/>
              <a:t>% </a:t>
            </a:r>
            <a:endParaRPr lang="es-MX" sz="2400" b="1" dirty="0"/>
          </a:p>
          <a:p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771108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1178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chemeClr val="bg1"/>
                </a:solidFill>
              </a:rPr>
              <a:t>Poder Judicial 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579442"/>
              </p:ext>
            </p:extLst>
          </p:nvPr>
        </p:nvGraphicFramePr>
        <p:xfrm>
          <a:off x="263352" y="2492896"/>
          <a:ext cx="4645285" cy="160486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8284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167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39187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</a:t>
                      </a:r>
                      <a:r>
                        <a:rPr lang="es-MX" baseline="0" dirty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 smtClean="0"/>
                        <a:t>1° </a:t>
                      </a:r>
                      <a:r>
                        <a:rPr lang="es-MX" baseline="0" dirty="0"/>
                        <a:t>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283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Poder</a:t>
                      </a:r>
                      <a:r>
                        <a:rPr lang="es-MX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Judicial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99.43%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283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Tribunal de Conciliación y Arbitraje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3718188242"/>
              </p:ext>
            </p:extLst>
          </p:nvPr>
        </p:nvGraphicFramePr>
        <p:xfrm>
          <a:off x="5519936" y="1628800"/>
          <a:ext cx="6264696" cy="4248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7752184" y="153888"/>
            <a:ext cx="4771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noProof="1"/>
              <a:t>Promedio Poder </a:t>
            </a:r>
            <a:r>
              <a:rPr lang="es-ES" sz="2400" b="1" noProof="1" smtClean="0"/>
              <a:t>Judicial </a:t>
            </a:r>
            <a:r>
              <a:rPr lang="es-ES" sz="2400" b="1" noProof="1" smtClean="0"/>
              <a:t>99.72</a:t>
            </a:r>
            <a:r>
              <a:rPr lang="es-ES" sz="2400" b="1" noProof="1" smtClean="0"/>
              <a:t>% 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2613709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0"/>
            <a:ext cx="10657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Poder Ejecutivo                                     </a:t>
            </a:r>
            <a:r>
              <a:rPr lang="es-ES" sz="2400" b="1" noProof="1"/>
              <a:t>Promedio Ejecutivo </a:t>
            </a:r>
            <a:r>
              <a:rPr lang="es-ES" sz="2400" b="1" noProof="1" smtClean="0"/>
              <a:t>98.18% </a:t>
            </a:r>
            <a:endParaRPr lang="es-MX" sz="2400" b="1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509627"/>
              </p:ext>
            </p:extLst>
          </p:nvPr>
        </p:nvGraphicFramePr>
        <p:xfrm>
          <a:off x="335360" y="980729"/>
          <a:ext cx="4608512" cy="489654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123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50439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881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Salud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97.30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Economía.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Desarrollo Rural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94.70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29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Despacho del Titular de Ejecutivo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Infraestructura,</a:t>
                      </a:r>
                      <a:r>
                        <a:rPr lang="es-MX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Desarrollo Urbano y Movilidad.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Seguridad Pública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18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del Trabajo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517245078"/>
              </p:ext>
            </p:extLst>
          </p:nvPr>
        </p:nvGraphicFramePr>
        <p:xfrm>
          <a:off x="5447928" y="1196752"/>
          <a:ext cx="612068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2847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4230" y="0"/>
            <a:ext cx="11449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Poder Ejecutivo                                         </a:t>
            </a:r>
            <a:r>
              <a:rPr lang="es-ES" sz="2400" b="1" noProof="1"/>
              <a:t>Promedio Ejecutivo </a:t>
            </a:r>
            <a:r>
              <a:rPr lang="es-ES" sz="2400" b="1" noProof="1" smtClean="0"/>
              <a:t>98.18% </a:t>
            </a:r>
            <a:endParaRPr lang="es-MX" sz="24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854364"/>
              </p:ext>
            </p:extLst>
          </p:nvPr>
        </p:nvGraphicFramePr>
        <p:xfrm>
          <a:off x="479376" y="980728"/>
          <a:ext cx="5269490" cy="468898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8559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35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23278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</a:t>
                      </a:r>
                    </a:p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08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Educación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Medio Ambiente y Desarrollo Urbano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393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Fiscalización y Rendición de Cuentas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96.97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Gobierno 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98.15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Inclusión y Desarrollo Social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Secretaria de Vivienda y Ordenamiento Territorial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97.73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Turismo y Desarrollo de Pueblos Mágicos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96.97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31605"/>
              </p:ext>
            </p:extLst>
          </p:nvPr>
        </p:nvGraphicFramePr>
        <p:xfrm>
          <a:off x="6240016" y="1772817"/>
          <a:ext cx="5546459" cy="264761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1689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74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69472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938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Cultura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937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Dirección de Pensiones para los</a:t>
                      </a:r>
                      <a:r>
                        <a:rPr lang="es-MX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Trabajadores del Estado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97.62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4078278300"/>
                  </a:ext>
                </a:extLst>
              </a:tr>
              <a:tr h="55937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Finanzas 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96.32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8327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-171400"/>
            <a:ext cx="12192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Organismos </a:t>
            </a:r>
          </a:p>
          <a:p>
            <a:r>
              <a:rPr lang="es-ES" sz="2800" b="1" noProof="1">
                <a:solidFill>
                  <a:schemeClr val="bg1"/>
                </a:solidFill>
              </a:rPr>
              <a:t>Descentralizados</a:t>
            </a:r>
            <a:r>
              <a:rPr lang="es-ES" sz="2800" b="1" noProof="1"/>
              <a:t>     </a:t>
            </a:r>
            <a:r>
              <a:rPr lang="es-ES" sz="2800" b="1" noProof="1">
                <a:solidFill>
                  <a:schemeClr val="bg1"/>
                </a:solidFill>
              </a:rPr>
              <a:t>                                                   }}}}}}}}}}}}} </a:t>
            </a:r>
            <a:r>
              <a:rPr lang="es-ES" sz="2000" b="1" noProof="1"/>
              <a:t>Promedio Organismos </a:t>
            </a:r>
            <a:br>
              <a:rPr lang="es-ES" sz="2000" b="1" noProof="1"/>
            </a:br>
            <a:r>
              <a:rPr lang="es-ES" sz="2000" b="1" noProof="1"/>
              <a:t>                                                                                                                                                        Descentralizados </a:t>
            </a:r>
            <a:r>
              <a:rPr lang="es-ES" sz="2000" b="1" noProof="1" smtClean="0"/>
              <a:t>97.15% 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175352"/>
              </p:ext>
            </p:extLst>
          </p:nvPr>
        </p:nvGraphicFramePr>
        <p:xfrm>
          <a:off x="335360" y="1090485"/>
          <a:ext cx="5040560" cy="457076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704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701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78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Servicios de Salud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Junta Local de Conciliación y Arbitraje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98.70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para el Desarrollo Integral de la Familia (DIF)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96.97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Registro civil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Jefatura de la oficina del Ejecutivo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Periódico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Oficial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Centro de Empoderamiento y Justicia de la Mujer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785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las Mujeres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030008914"/>
              </p:ext>
            </p:extLst>
          </p:nvPr>
        </p:nvGraphicFramePr>
        <p:xfrm>
          <a:off x="6096000" y="1340768"/>
          <a:ext cx="550416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0388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225" y="-99392"/>
            <a:ext cx="1160681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Organismos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 Descentralizados                                                                                                  </a:t>
            </a:r>
            <a:r>
              <a:rPr lang="es-ES" sz="2000" b="1" noProof="1"/>
              <a:t>Promedio Organismos </a:t>
            </a:r>
            <a:br>
              <a:rPr lang="es-ES" sz="2000" b="1" noProof="1"/>
            </a:br>
            <a:r>
              <a:rPr lang="es-ES" sz="2000" b="1" noProof="1"/>
              <a:t>                                                                                                                                                          Descentralizados </a:t>
            </a:r>
            <a:r>
              <a:rPr lang="es-ES" sz="2000" b="1" noProof="1" smtClean="0"/>
              <a:t>97.15% 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827835"/>
              </p:ext>
            </p:extLst>
          </p:nvPr>
        </p:nvGraphicFramePr>
        <p:xfrm>
          <a:off x="551384" y="1132425"/>
          <a:ext cx="5112568" cy="481009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858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66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145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173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Pensiones Para los Trabajadores al Servicio del Estado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96.97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Procuraduría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Niños y Niñas y la Familia (PRONNIF)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Administración Fiscal General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Registral y Catastral del Estado de Coahuila de Zaragoza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las Personas Adultas Mayores (ICOPAM)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Estatal para la Regulación de la Tenencia de la Tierra Urbana y Rústica de Coahuila (</a:t>
                      </a:r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Certturc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92.06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Comisón Estatal de la Vivienda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la Juventud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620039"/>
              </p:ext>
            </p:extLst>
          </p:nvPr>
        </p:nvGraphicFramePr>
        <p:xfrm>
          <a:off x="6290444" y="1132425"/>
          <a:ext cx="5328592" cy="4759967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786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499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087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407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Promotora para el Desarrollo Rural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96.21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Estatal de Educación para Adultos (IEEA)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Coahuilense de la infraestructura Física Educativa (ICIFED)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Colegio de Educación Profesional Técnica del Estado de Coahuila (CONALEP)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95.95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Consejo Estatal de Ciencia y Tecnología (COECYT)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Estatal del Deporte (INEDEC)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99.21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Colegio de Estudios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Científicos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Tecnológicos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(CECYTEC)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Centro Cultural Vito Alessio Robles.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96026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12952</TotalTime>
  <Words>1484</Words>
  <Application>Microsoft Office PowerPoint</Application>
  <PresentationFormat>Panorámica</PresentationFormat>
  <Paragraphs>558</Paragraphs>
  <Slides>24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굴림</vt:lpstr>
      <vt:lpstr>Wingdings 3</vt:lpstr>
      <vt:lpstr>Tema de Office</vt:lpstr>
      <vt:lpstr>Diagnóstico de Cumplimiento de la   Información Pública de Oficio.  1° Trimestre 2020.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Icai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vv28</dc:creator>
  <cp:lastModifiedBy>Ana Rodriguez</cp:lastModifiedBy>
  <cp:revision>773</cp:revision>
  <cp:lastPrinted>2016-11-03T16:29:35Z</cp:lastPrinted>
  <dcterms:created xsi:type="dcterms:W3CDTF">2015-03-28T20:05:05Z</dcterms:created>
  <dcterms:modified xsi:type="dcterms:W3CDTF">2020-08-19T17:32:40Z</dcterms:modified>
</cp:coreProperties>
</file>